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lb-L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D96DA-545A-48CF-8CAB-200C80729B30}" type="datetimeFigureOut">
              <a:rPr lang="lb-LU" smtClean="0"/>
              <a:pPr/>
              <a:t>27/05/2010</a:t>
            </a:fld>
            <a:endParaRPr lang="lb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b-L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BDB7D-9EED-46E8-825D-F7B5CF185433}" type="slidenum">
              <a:rPr lang="lb-LU" smtClean="0"/>
              <a:pPr/>
              <a:t>‹#›</a:t>
            </a:fld>
            <a:endParaRPr lang="lb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b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lb-LU" smtClean="0"/>
              <a:t>EANA SPRING MEETING 2010</a:t>
            </a:r>
            <a:endParaRPr lang="lb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7E9EB-DF05-4B93-9CF4-CD90B87425A8}" type="slidenum">
              <a:rPr lang="lb-LU" smtClean="0"/>
              <a:pPr/>
              <a:t>‹#›</a:t>
            </a:fld>
            <a:endParaRPr lang="lb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b-L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terraneeonline.eu/photos/drapeaux/Luxembourg-drapeau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terraneeonline.eu/photos/drapeaux/Luxembourg-drapeau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b-LU" b="1" dirty="0" smtClean="0">
                <a:solidFill>
                  <a:srgbClr val="00B050"/>
                </a:solidFill>
              </a:rPr>
              <a:t>EU Directive on Patient’s Right in Cross-border Healthcare</a:t>
            </a:r>
            <a:endParaRPr lang="lb-L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b-LU" b="1" dirty="0" smtClean="0"/>
              <a:t>EANA SPRING MEETING</a:t>
            </a:r>
          </a:p>
          <a:p>
            <a:r>
              <a:rPr lang="lb-LU" b="1" dirty="0" smtClean="0"/>
              <a:t>LUXEMBOURG 2010</a:t>
            </a:r>
            <a:endParaRPr lang="lb-LU" b="1" dirty="0"/>
          </a:p>
        </p:txBody>
      </p:sp>
      <p:pic>
        <p:nvPicPr>
          <p:cNvPr id="4" name="Picture 6" descr="C:\Users\schummerc\Desktop\800px-Eu_flag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3042" cy="785818"/>
          </a:xfrm>
          <a:prstGeom prst="rect">
            <a:avLst/>
          </a:prstGeom>
          <a:noFill/>
        </p:spPr>
      </p:pic>
      <p:pic>
        <p:nvPicPr>
          <p:cNvPr id="5" name="Picture 2" descr="Vollbild anzeige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95232"/>
            <a:ext cx="12668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lb-LU" b="1" dirty="0" smtClean="0">
                <a:solidFill>
                  <a:srgbClr val="00B050"/>
                </a:solidFill>
              </a:rPr>
              <a:t>EU Directive on Patient’s Right in Cross-border Healthcare</a:t>
            </a:r>
            <a:endParaRPr lang="lb-LU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lb-LU" b="1" dirty="0" smtClean="0">
                <a:solidFill>
                  <a:srgbClr val="0070C0"/>
                </a:solidFill>
              </a:rPr>
              <a:t>SCOPE</a:t>
            </a:r>
          </a:p>
          <a:p>
            <a:pPr lvl="1"/>
            <a:r>
              <a:rPr lang="lb-LU" dirty="0" smtClean="0"/>
              <a:t>EU citizen travelling</a:t>
            </a:r>
          </a:p>
          <a:p>
            <a:pPr lvl="1"/>
            <a:r>
              <a:rPr lang="lb-LU" dirty="0" smtClean="0"/>
              <a:t>No healthcare provision within “a reasonable time”</a:t>
            </a:r>
          </a:p>
          <a:p>
            <a:pPr lvl="1"/>
            <a:r>
              <a:rPr lang="lb-LU" dirty="0" smtClean="0"/>
              <a:t>Border regions – access to closest health facility</a:t>
            </a:r>
          </a:p>
          <a:p>
            <a:r>
              <a:rPr lang="lb-LU" b="1" dirty="0" smtClean="0">
                <a:solidFill>
                  <a:srgbClr val="0070C0"/>
                </a:solidFill>
              </a:rPr>
              <a:t>ISSUE</a:t>
            </a:r>
          </a:p>
          <a:p>
            <a:pPr lvl="1"/>
            <a:r>
              <a:rPr lang="lb-LU" dirty="0" smtClean="0"/>
              <a:t>Clarify situation within a legal framework</a:t>
            </a:r>
          </a:p>
          <a:p>
            <a:pPr lvl="1"/>
            <a:r>
              <a:rPr lang="lb-LU" dirty="0" smtClean="0"/>
              <a:t>Codify case law of ECJ</a:t>
            </a:r>
            <a:endParaRPr lang="lb-L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lb-LU" b="1" dirty="0" smtClean="0">
                <a:solidFill>
                  <a:srgbClr val="0070C0"/>
                </a:solidFill>
              </a:rPr>
              <a:t>ACCESS</a:t>
            </a:r>
            <a:r>
              <a:rPr lang="lb-LU" dirty="0" smtClean="0"/>
              <a:t> (principles)</a:t>
            </a:r>
          </a:p>
          <a:p>
            <a:pPr lvl="1"/>
            <a:r>
              <a:rPr lang="lb-LU" u="sng" dirty="0" smtClean="0"/>
              <a:t>Without</a:t>
            </a:r>
            <a:r>
              <a:rPr lang="lb-LU" dirty="0" smtClean="0"/>
              <a:t> prior authorisation</a:t>
            </a:r>
          </a:p>
          <a:p>
            <a:pPr lvl="2">
              <a:buNone/>
            </a:pPr>
            <a:r>
              <a:rPr lang="lb-LU" dirty="0" smtClean="0"/>
              <a:t>Home basket of care</a:t>
            </a:r>
          </a:p>
          <a:p>
            <a:pPr lvl="2">
              <a:buNone/>
            </a:pPr>
            <a:r>
              <a:rPr lang="lb-LU" dirty="0" smtClean="0"/>
              <a:t>Payment upfront by patient</a:t>
            </a:r>
          </a:p>
          <a:p>
            <a:pPr lvl="2">
              <a:buNone/>
            </a:pPr>
            <a:r>
              <a:rPr lang="lb-LU" dirty="0" smtClean="0"/>
              <a:t>Reimbursement same level as at home</a:t>
            </a:r>
          </a:p>
          <a:p>
            <a:pPr lvl="1"/>
            <a:r>
              <a:rPr lang="lb-LU" u="sng" dirty="0" smtClean="0"/>
              <a:t>With</a:t>
            </a:r>
            <a:r>
              <a:rPr lang="lb-LU" dirty="0" smtClean="0"/>
              <a:t> prior authorisation</a:t>
            </a:r>
          </a:p>
          <a:p>
            <a:pPr lvl="2">
              <a:buNone/>
            </a:pPr>
            <a:r>
              <a:rPr lang="lb-LU" dirty="0" smtClean="0"/>
              <a:t>Financial balance</a:t>
            </a:r>
          </a:p>
          <a:p>
            <a:pPr lvl="2">
              <a:buNone/>
            </a:pPr>
            <a:r>
              <a:rPr lang="lb-LU" dirty="0" smtClean="0"/>
              <a:t>Balanced medical &amp; hospital care</a:t>
            </a:r>
          </a:p>
          <a:p>
            <a:pPr lvl="2">
              <a:buNone/>
            </a:pPr>
            <a:r>
              <a:rPr lang="lb-LU" dirty="0" smtClean="0"/>
              <a:t>Medical competence maintainance</a:t>
            </a:r>
          </a:p>
          <a:p>
            <a:pPr lvl="2">
              <a:buNone/>
            </a:pPr>
            <a:r>
              <a:rPr lang="lb-LU" dirty="0" smtClean="0"/>
              <a:t>Survival population</a:t>
            </a:r>
            <a:endParaRPr lang="lb-L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pic>
        <p:nvPicPr>
          <p:cNvPr id="55302" name="Picture 6" descr="C:\Users\schummerc\Desktop\800px-Eu_flag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3042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lb-LU" b="1" dirty="0" smtClean="0">
                <a:solidFill>
                  <a:srgbClr val="00B050"/>
                </a:solidFill>
              </a:rPr>
              <a:t>EU Directive on Patient’s Right in Cross-border Healthcare</a:t>
            </a:r>
            <a:endParaRPr lang="lb-L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lb-LU" b="1" dirty="0" smtClean="0">
                <a:solidFill>
                  <a:srgbClr val="0070C0"/>
                </a:solidFill>
              </a:rPr>
              <a:t>ACCESS</a:t>
            </a:r>
            <a:r>
              <a:rPr lang="lb-LU" dirty="0" smtClean="0"/>
              <a:t> (regulation)</a:t>
            </a:r>
          </a:p>
          <a:p>
            <a:pPr lvl="1"/>
            <a:r>
              <a:rPr lang="lb-LU" dirty="0" smtClean="0"/>
              <a:t>Planned Healthcare Prior  Authorisation</a:t>
            </a:r>
          </a:p>
          <a:p>
            <a:pPr lvl="1"/>
            <a:r>
              <a:rPr lang="lb-LU" dirty="0" smtClean="0"/>
              <a:t>&gt; Hospital Care</a:t>
            </a:r>
          </a:p>
          <a:p>
            <a:pPr lvl="1"/>
            <a:r>
              <a:rPr lang="lb-LU" dirty="0" smtClean="0"/>
              <a:t>Definition:</a:t>
            </a:r>
          </a:p>
          <a:p>
            <a:pPr marL="1371600" lvl="2" indent="-457200">
              <a:buFont typeface="+mj-lt"/>
              <a:buAutoNum type="arabicPeriod"/>
            </a:pPr>
            <a:r>
              <a:rPr lang="lb-LU" dirty="0" smtClean="0"/>
              <a:t>Overnight accomodation</a:t>
            </a:r>
          </a:p>
          <a:p>
            <a:pPr marL="1371600" lvl="2" indent="-457200">
              <a:buFont typeface="+mj-lt"/>
              <a:buAutoNum type="arabicPeriod"/>
            </a:pPr>
            <a:r>
              <a:rPr lang="lb-LU" dirty="0" smtClean="0"/>
              <a:t>Highly specialised</a:t>
            </a:r>
          </a:p>
          <a:p>
            <a:pPr marL="1371600" lvl="2" indent="-457200">
              <a:buFont typeface="+mj-lt"/>
              <a:buAutoNum type="arabicPeriod"/>
            </a:pPr>
            <a:r>
              <a:rPr lang="lb-LU" dirty="0" smtClean="0"/>
              <a:t>Cost intensive</a:t>
            </a:r>
          </a:p>
          <a:p>
            <a:pPr marL="1371600" lvl="2" indent="-457200">
              <a:buFont typeface="+mj-lt"/>
              <a:buAutoNum type="arabicPeriod"/>
            </a:pPr>
            <a:r>
              <a:rPr lang="lb-LU" dirty="0" smtClean="0"/>
              <a:t>Risk for patient</a:t>
            </a:r>
          </a:p>
          <a:p>
            <a:pPr marL="571500" indent="-457200"/>
            <a:r>
              <a:rPr lang="lb-LU" b="1" dirty="0" smtClean="0">
                <a:solidFill>
                  <a:srgbClr val="0070C0"/>
                </a:solidFill>
              </a:rPr>
              <a:t>INFORMATION</a:t>
            </a:r>
          </a:p>
          <a:p>
            <a:pPr marL="971550" lvl="1" indent="-457200">
              <a:buNone/>
            </a:pPr>
            <a:r>
              <a:rPr lang="lb-LU" dirty="0">
                <a:latin typeface="Calibri"/>
              </a:rPr>
              <a:t>→</a:t>
            </a:r>
            <a:r>
              <a:rPr lang="lb-LU" dirty="0" smtClean="0"/>
              <a:t>National Contact Points</a:t>
            </a:r>
            <a:endParaRPr lang="lb-L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lb-LU" b="1" dirty="0" smtClean="0">
                <a:solidFill>
                  <a:srgbClr val="0070C0"/>
                </a:solidFill>
              </a:rPr>
              <a:t>SAFETY &amp; QUALITY</a:t>
            </a:r>
          </a:p>
          <a:p>
            <a:pPr lvl="1"/>
            <a:r>
              <a:rPr lang="lb-LU" dirty="0" smtClean="0"/>
              <a:t>Responsibility -&gt; country of treatment</a:t>
            </a:r>
          </a:p>
          <a:p>
            <a:pPr lvl="1"/>
            <a:r>
              <a:rPr lang="lb-LU" dirty="0" smtClean="0"/>
              <a:t>Patient information complaints &amp; compensations </a:t>
            </a:r>
          </a:p>
          <a:p>
            <a:pPr lvl="1"/>
            <a:r>
              <a:rPr lang="lb-LU" dirty="0" smtClean="0"/>
              <a:t>No safety &amp; quality principles based on common principles (watering down by EU council!)</a:t>
            </a:r>
            <a:endParaRPr lang="lb-L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pic>
        <p:nvPicPr>
          <p:cNvPr id="7" name="Picture 6" descr="C:\Users\schummerc\Desktop\800px-Eu_flag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3042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lb-LU" dirty="0" smtClean="0"/>
              <a:t> </a:t>
            </a:r>
            <a:r>
              <a:rPr lang="lb-LU" b="1" dirty="0" smtClean="0">
                <a:solidFill>
                  <a:srgbClr val="00B050"/>
                </a:solidFill>
              </a:rPr>
              <a:t>EU Directive on Patient’s Right in Cross-border Healthcare</a:t>
            </a:r>
            <a:r>
              <a:rPr lang="lb-LU" dirty="0" smtClean="0"/>
              <a:t>         </a:t>
            </a:r>
            <a:endParaRPr lang="lb-L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b-LU" b="1" dirty="0" smtClean="0">
                <a:solidFill>
                  <a:srgbClr val="0070C0"/>
                </a:solidFill>
              </a:rPr>
              <a:t>EUROPEAN COOPERATION</a:t>
            </a:r>
          </a:p>
          <a:p>
            <a:pPr lvl="1"/>
            <a:r>
              <a:rPr lang="lb-LU" dirty="0" smtClean="0"/>
              <a:t>European reference network on highly specialised care</a:t>
            </a:r>
          </a:p>
          <a:p>
            <a:pPr lvl="1"/>
            <a:r>
              <a:rPr lang="lb-LU" dirty="0" smtClean="0"/>
              <a:t>Cross-border recognition of prescription (-&gt; E-Health)</a:t>
            </a:r>
          </a:p>
          <a:p>
            <a:pPr lvl="1"/>
            <a:r>
              <a:rPr lang="lb-LU" dirty="0" smtClean="0"/>
              <a:t>Shared Health Technology Assessment (New EU-Agency)</a:t>
            </a:r>
          </a:p>
          <a:p>
            <a:pPr lvl="1"/>
            <a:r>
              <a:rPr lang="lb-LU" dirty="0" smtClean="0"/>
              <a:t>E-Health </a:t>
            </a:r>
          </a:p>
          <a:p>
            <a:pPr lvl="1">
              <a:buNone/>
            </a:pPr>
            <a:r>
              <a:rPr lang="lb-LU" dirty="0" smtClean="0"/>
              <a:t>	(Data protection issues),</a:t>
            </a:r>
          </a:p>
          <a:p>
            <a:pPr lvl="1">
              <a:buNone/>
            </a:pPr>
            <a:r>
              <a:rPr lang="lb-LU" dirty="0" smtClean="0"/>
              <a:t>	 Interoperability</a:t>
            </a:r>
            <a:endParaRPr lang="lb-L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lb-LU" b="1" dirty="0" smtClean="0">
                <a:solidFill>
                  <a:srgbClr val="FF0000"/>
                </a:solidFill>
              </a:rPr>
              <a:t>EUROPEAN PARLEMENT</a:t>
            </a:r>
          </a:p>
          <a:p>
            <a:pPr lvl="1"/>
            <a:r>
              <a:rPr lang="lb-LU" dirty="0" smtClean="0"/>
              <a:t>Member States define Hospital Care</a:t>
            </a:r>
          </a:p>
          <a:p>
            <a:pPr lvl="1"/>
            <a:r>
              <a:rPr lang="lb-LU" dirty="0" smtClean="0"/>
              <a:t>Member State decide coverage</a:t>
            </a:r>
          </a:p>
          <a:p>
            <a:pPr lvl="1"/>
            <a:r>
              <a:rPr lang="lb-LU" dirty="0" smtClean="0"/>
              <a:t>Long term Care excluded</a:t>
            </a:r>
          </a:p>
          <a:p>
            <a:pPr lvl="1"/>
            <a:r>
              <a:rPr lang="lb-LU" dirty="0" smtClean="0"/>
              <a:t>Organ transplant excluded</a:t>
            </a:r>
          </a:p>
          <a:p>
            <a:pPr lvl="1"/>
            <a:r>
              <a:rPr lang="lb-LU" dirty="0" smtClean="0"/>
              <a:t>Prior voluntary notification system for direct reimbursement</a:t>
            </a:r>
          </a:p>
          <a:p>
            <a:pPr lvl="1"/>
            <a:r>
              <a:rPr lang="lb-LU" dirty="0" smtClean="0"/>
              <a:t>Exception for rare diseases and disabilities</a:t>
            </a:r>
          </a:p>
          <a:p>
            <a:pPr lvl="1"/>
            <a:endParaRPr lang="lb-LU" dirty="0" smtClean="0"/>
          </a:p>
          <a:p>
            <a:pPr lvl="1"/>
            <a:endParaRPr lang="lb-LU" dirty="0" smtClean="0"/>
          </a:p>
          <a:p>
            <a:pPr lvl="1"/>
            <a:endParaRPr lang="lb-L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pic>
        <p:nvPicPr>
          <p:cNvPr id="7" name="Picture 6" descr="C:\Users\schummerc\Desktop\800px-Eu_flag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3042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lb-LU" b="1" dirty="0" smtClean="0">
                <a:solidFill>
                  <a:srgbClr val="00B050"/>
                </a:solidFill>
              </a:rPr>
              <a:t>EU Directive on Patient’s Right in Cross-border Healthcare</a:t>
            </a:r>
            <a:endParaRPr lang="lb-L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lb-LU" b="1" dirty="0" smtClean="0">
                <a:solidFill>
                  <a:srgbClr val="FF0000"/>
                </a:solidFill>
              </a:rPr>
              <a:t>EUROPEAN COUNCIL 2009</a:t>
            </a:r>
          </a:p>
          <a:p>
            <a:pPr lvl="1"/>
            <a:r>
              <a:rPr lang="lb-LU" dirty="0" smtClean="0"/>
              <a:t>Possible Exclusion by Member State </a:t>
            </a:r>
            <a:r>
              <a:rPr lang="lb-LU" u="sng" dirty="0" smtClean="0"/>
              <a:t>Affiliation</a:t>
            </a:r>
            <a:r>
              <a:rPr lang="lb-LU" dirty="0" smtClean="0"/>
              <a:t> of Private Healthcare Providers Member State </a:t>
            </a:r>
            <a:r>
              <a:rPr lang="lb-LU" u="sng" dirty="0" smtClean="0"/>
              <a:t>Treatment</a:t>
            </a:r>
            <a:r>
              <a:rPr lang="lb-LU" dirty="0" smtClean="0"/>
              <a:t> not contracted or accredited to Social Security on grounds of Safety and Quality</a:t>
            </a:r>
          </a:p>
          <a:p>
            <a:pPr lvl="1"/>
            <a:r>
              <a:rPr lang="lb-LU" dirty="0" smtClean="0"/>
              <a:t>Exclusion Allocation Organ Donation Procedure</a:t>
            </a:r>
          </a:p>
          <a:p>
            <a:pPr lvl="1"/>
            <a:r>
              <a:rPr lang="lb-LU" dirty="0" smtClean="0"/>
              <a:t>Inclusion of organ transplant</a:t>
            </a:r>
          </a:p>
          <a:p>
            <a:pPr lvl="1"/>
            <a:r>
              <a:rPr lang="lb-LU" dirty="0" smtClean="0"/>
              <a:t>Harmonisation with 883/2004 Regulation (*)</a:t>
            </a:r>
            <a:endParaRPr lang="lb-LU" dirty="0"/>
          </a:p>
        </p:txBody>
      </p:sp>
      <p:pic>
        <p:nvPicPr>
          <p:cNvPr id="9" name="Content Placeholder 8" descr="drapeau_europe_et_27_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108322"/>
            <a:ext cx="4038600" cy="3509718"/>
          </a:xfrm>
        </p:spPr>
      </p:pic>
      <p:sp>
        <p:nvSpPr>
          <p:cNvPr id="6" name="TextBox 5"/>
          <p:cNvSpPr txBox="1"/>
          <p:nvPr/>
        </p:nvSpPr>
        <p:spPr>
          <a:xfrm>
            <a:off x="1214414" y="5929330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dirty="0" smtClean="0"/>
              <a:t>(*)Patient care same level host Member State</a:t>
            </a:r>
            <a:endParaRPr lang="lb-L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 dirty="0"/>
          </a:p>
        </p:txBody>
      </p:sp>
      <p:pic>
        <p:nvPicPr>
          <p:cNvPr id="10" name="Picture 6" descr="C:\Users\schummerc\Desktop\800px-Eu_flag_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43042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lb-LU" b="1" dirty="0" smtClean="0">
                <a:solidFill>
                  <a:srgbClr val="00B050"/>
                </a:solidFill>
              </a:rPr>
              <a:t>EU Directive on Patient’s Right in Cross-border Healthcare</a:t>
            </a:r>
            <a:endParaRPr lang="lb-L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877362" y="1600200"/>
          <a:ext cx="3198276" cy="4525963"/>
        </p:xfrm>
        <a:graphic>
          <a:graphicData uri="http://schemas.openxmlformats.org/presentationml/2006/ole">
            <p:oleObj spid="_x0000_s1026" name="Acrobat Document" r:id="rId3" imgW="5667355" imgH="8019997" progId="AcroExch.Document.7">
              <p:embed/>
            </p:oleObj>
          </a:graphicData>
        </a:graphic>
      </p:graphicFrame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lb-LU" b="1" dirty="0" smtClean="0">
                <a:solidFill>
                  <a:srgbClr val="FF0000"/>
                </a:solidFill>
              </a:rPr>
              <a:t>Spanish </a:t>
            </a:r>
            <a:r>
              <a:rPr lang="lb-LU" b="1" dirty="0">
                <a:solidFill>
                  <a:srgbClr val="FF0000"/>
                </a:solidFill>
              </a:rPr>
              <a:t>Presidency Compromise </a:t>
            </a:r>
            <a:r>
              <a:rPr lang="lb-LU" b="1" dirty="0" smtClean="0">
                <a:solidFill>
                  <a:srgbClr val="FF0000"/>
                </a:solidFill>
              </a:rPr>
              <a:t>Proposal 12/5/2010</a:t>
            </a:r>
            <a:endParaRPr lang="lb-LU" dirty="0" smtClean="0">
              <a:solidFill>
                <a:srgbClr val="FF0000"/>
              </a:solidFill>
            </a:endParaRPr>
          </a:p>
          <a:p>
            <a:pPr lvl="1"/>
            <a:r>
              <a:rPr lang="lb-LU" dirty="0" smtClean="0"/>
              <a:t>Reimbursement costs non-contracted healthcare providers</a:t>
            </a:r>
          </a:p>
          <a:p>
            <a:pPr lvl="1"/>
            <a:r>
              <a:rPr lang="lb-LU" dirty="0" smtClean="0"/>
              <a:t>Pensioners living abroad</a:t>
            </a:r>
          </a:p>
          <a:p>
            <a:pPr lvl="1"/>
            <a:r>
              <a:rPr lang="lb-LU" dirty="0" smtClean="0"/>
              <a:t>Quality and Safety of care issues</a:t>
            </a:r>
          </a:p>
          <a:p>
            <a:pPr>
              <a:buFont typeface="Wingdings" pitchFamily="2" charset="2"/>
              <a:buChar char="Ø"/>
            </a:pPr>
            <a:r>
              <a:rPr lang="lb-LU" dirty="0" smtClean="0">
                <a:solidFill>
                  <a:srgbClr val="FF0000"/>
                </a:solidFill>
              </a:rPr>
              <a:t>EPSCO Meeting </a:t>
            </a:r>
          </a:p>
          <a:p>
            <a:pPr>
              <a:buNone/>
            </a:pPr>
            <a:r>
              <a:rPr lang="lb-LU" dirty="0" smtClean="0">
                <a:solidFill>
                  <a:srgbClr val="FF0000"/>
                </a:solidFill>
              </a:rPr>
              <a:t>	7&amp;8 June 2010</a:t>
            </a:r>
            <a:endParaRPr lang="lb-LU" dirty="0">
              <a:solidFill>
                <a:srgbClr val="FF0000"/>
              </a:solidFill>
            </a:endParaRPr>
          </a:p>
        </p:txBody>
      </p:sp>
      <p:pic>
        <p:nvPicPr>
          <p:cNvPr id="7" name="Picture 6" descr="C:\Users\schummerc\Desktop\800px-Eu_flag_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3042" cy="78581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57224" y="5715016"/>
            <a:ext cx="3708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EANA reaction before EPSCO Meeting</a:t>
            </a:r>
          </a:p>
          <a:p>
            <a:pPr algn="ctr"/>
            <a:r>
              <a:rPr lang="lb-LU" dirty="0" smtClean="0"/>
              <a:t>December  1, 2010</a:t>
            </a:r>
            <a:endParaRPr lang="lb-L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b-LU" dirty="0" smtClean="0"/>
              <a:t>Future: </a:t>
            </a:r>
            <a:r>
              <a:rPr lang="lb-LU" dirty="0" smtClean="0">
                <a:solidFill>
                  <a:srgbClr val="00B050"/>
                </a:solidFill>
              </a:rPr>
              <a:t>EU Directive on Patient’s Right in Cross-border Healthcare</a:t>
            </a:r>
            <a:endParaRPr lang="lb-L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lb-LU" sz="3600" b="1" i="1" dirty="0" smtClean="0"/>
              <a:t>Monsieur Mars Di Bartolomeo</a:t>
            </a:r>
          </a:p>
          <a:p>
            <a:pPr algn="ctr"/>
            <a:r>
              <a:rPr lang="lb-LU" sz="3600" b="1" i="1" dirty="0" smtClean="0"/>
              <a:t>Ministre de la Santé et de la Sécurité Sociale</a:t>
            </a:r>
          </a:p>
          <a:p>
            <a:pPr algn="ctr"/>
            <a:r>
              <a:rPr lang="lb-LU" sz="3600" b="1" i="1" dirty="0" smtClean="0"/>
              <a:t>Luxembourg</a:t>
            </a:r>
            <a:endParaRPr lang="lb-LU" sz="3600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b-LU" smtClean="0"/>
              <a:t>28/05/2010</a:t>
            </a:r>
            <a:endParaRPr lang="lb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b-LU" smtClean="0"/>
              <a:t>EANA SPRING MEETING 2010</a:t>
            </a:r>
            <a:endParaRPr lang="lb-LU"/>
          </a:p>
        </p:txBody>
      </p:sp>
      <p:pic>
        <p:nvPicPr>
          <p:cNvPr id="6" name="Picture 5" descr="C:\Users\schummerc\Desktop\800px-Eu_flag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3042" cy="785818"/>
          </a:xfrm>
          <a:prstGeom prst="rect">
            <a:avLst/>
          </a:prstGeom>
          <a:noFill/>
        </p:spPr>
      </p:pic>
      <p:pic>
        <p:nvPicPr>
          <p:cNvPr id="20482" name="Picture 2" descr="Vollbild anzeige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95232"/>
            <a:ext cx="12668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370</Words>
  <Application>Microsoft Office PowerPoint</Application>
  <PresentationFormat>On-screen Show (4:3)</PresentationFormat>
  <Paragraphs>84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Acrobat Document</vt:lpstr>
      <vt:lpstr>EU Directive on Patient’s Right in Cross-border Healthcare</vt:lpstr>
      <vt:lpstr>EU Directive on Patient’s Right in Cross-border Healthcare</vt:lpstr>
      <vt:lpstr>EU Directive on Patient’s Right in Cross-border Healthcare</vt:lpstr>
      <vt:lpstr> EU Directive on Patient’s Right in Cross-border Healthcare         </vt:lpstr>
      <vt:lpstr>EU Directive on Patient’s Right in Cross-border Healthcare</vt:lpstr>
      <vt:lpstr>EU Directive on Patient’s Right in Cross-border Healthcare</vt:lpstr>
      <vt:lpstr>Future: EU Directive on Patient’s Right in Cross-border Healthcare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Directive on Patient’s Right in Cross-border Healthcare</dc:title>
  <dc:creator>Schumcl</dc:creator>
  <cp:lastModifiedBy>Schumcl</cp:lastModifiedBy>
  <cp:revision>6</cp:revision>
  <dcterms:created xsi:type="dcterms:W3CDTF">2010-05-23T08:17:28Z</dcterms:created>
  <dcterms:modified xsi:type="dcterms:W3CDTF">2010-05-27T13:36:59Z</dcterms:modified>
</cp:coreProperties>
</file>